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56" r:id="rId4"/>
    <p:sldId id="267" r:id="rId5"/>
    <p:sldId id="269" r:id="rId6"/>
    <p:sldId id="268" r:id="rId7"/>
    <p:sldId id="259" r:id="rId8"/>
    <p:sldId id="261" r:id="rId9"/>
    <p:sldId id="257" r:id="rId10"/>
    <p:sldId id="262" r:id="rId11"/>
    <p:sldId id="258" r:id="rId12"/>
    <p:sldId id="260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675F573-E01F-4B87-BE9A-8C978B3AC9A8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675F573-E01F-4B87-BE9A-8C978B3AC9A8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077200" cy="2019748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2 Pros and 2 Cons to banning books?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www.mariannewheelaghan.co.uk/wp-content/uploads/2011/09/banned-stamp-clipar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10000"/>
            <a:ext cx="38862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bffe.org/resource/resmgr/eyech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425386"/>
            <a:ext cx="3124200" cy="30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472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7526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altLang="en-US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/>
            </a:r>
            <a:br>
              <a:rPr lang="en-US" altLang="en-US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</a:br>
            <a:r>
              <a:rPr lang="en-US" altLang="en-US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/>
            </a:r>
            <a:br>
              <a:rPr lang="en-US" altLang="en-US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</a:br>
            <a:r>
              <a:rPr lang="en-US" altLang="en-US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/>
            </a:r>
            <a:br>
              <a:rPr lang="en-US" altLang="en-US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</a:br>
            <a:r>
              <a:rPr lang="en-US" alt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Remember:</a:t>
            </a:r>
            <a:br>
              <a:rPr lang="en-US" alt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</a:br>
            <a:r>
              <a:rPr lang="en-US" alt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This is a Conversation </a:t>
            </a:r>
            <a:r>
              <a:rPr lang="en-US" altLang="en-US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NOT</a:t>
            </a:r>
            <a:r>
              <a:rPr lang="en-US" alt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 a Debate!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14600"/>
            <a:ext cx="8153400" cy="36576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en-US" sz="3000" b="1" dirty="0" smtClean="0">
                <a:effectLst/>
              </a:rPr>
              <a:t>We must all be open to </a:t>
            </a:r>
            <a:r>
              <a:rPr lang="en-US" altLang="en-US" sz="3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IDEAS</a:t>
            </a:r>
            <a:br>
              <a:rPr lang="en-US" altLang="en-US" sz="3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altLang="en-US" sz="3000" b="1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n-US" altLang="en-US" sz="3000" b="1" dirty="0" smtClean="0">
                <a:effectLst/>
              </a:rPr>
              <a:t>Not everyone thinks alike</a:t>
            </a:r>
            <a:br>
              <a:rPr lang="en-US" altLang="en-US" sz="3000" b="1" dirty="0" smtClean="0">
                <a:effectLst/>
              </a:rPr>
            </a:br>
            <a:endParaRPr lang="en-US" altLang="en-US" sz="3000" b="1" dirty="0" smtClean="0">
              <a:effectLst/>
            </a:endParaRPr>
          </a:p>
          <a:p>
            <a:pPr eaLnBrk="1" hangingPunct="1">
              <a:defRPr/>
            </a:pPr>
            <a:r>
              <a:rPr lang="en-US" altLang="en-US" sz="3000" b="1" dirty="0" smtClean="0"/>
              <a:t>Keep an </a:t>
            </a:r>
            <a:r>
              <a:rPr lang="en-US" altLang="en-US" sz="3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mind </a:t>
            </a:r>
            <a:r>
              <a:rPr lang="en-US" altLang="en-US" sz="3000" b="1" dirty="0" smtClean="0"/>
              <a:t>to </a:t>
            </a:r>
            <a:r>
              <a:rPr lang="en-US" altLang="en-US" sz="3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new things</a:t>
            </a:r>
            <a:r>
              <a:rPr lang="en-US" altLang="en-US" sz="3000" b="1" dirty="0" smtClean="0"/>
              <a:t> and thinking about ideas in new ways</a:t>
            </a:r>
            <a:endParaRPr lang="en-US" altLang="en-US" sz="3000" b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8761476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 Roles</a:t>
            </a:r>
            <a:endParaRPr lang="en-US" sz="5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153400" cy="4384829"/>
          </a:xfrm>
        </p:spPr>
        <p:txBody>
          <a:bodyPr>
            <a:noAutofit/>
          </a:bodyPr>
          <a:lstStyle/>
          <a:p>
            <a:r>
              <a:rPr lang="en-US" sz="3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 Circle:</a:t>
            </a:r>
            <a:r>
              <a:rPr lang="en-US" sz="3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dirty="0" smtClean="0">
                <a:solidFill>
                  <a:schemeClr val="accent2"/>
                </a:solidFill>
              </a:rPr>
              <a:t>share </a:t>
            </a:r>
            <a:r>
              <a:rPr lang="en-US" sz="3000" b="1" dirty="0">
                <a:solidFill>
                  <a:schemeClr val="accent2"/>
                </a:solidFill>
              </a:rPr>
              <a:t>experiences</a:t>
            </a:r>
            <a:r>
              <a:rPr lang="en-US" sz="3000" b="1" dirty="0"/>
              <a:t>, ideas, and reflections.</a:t>
            </a:r>
          </a:p>
          <a:p>
            <a:pPr>
              <a:buFontTx/>
              <a:buNone/>
            </a:pPr>
            <a:endParaRPr lang="en-US" sz="3000" b="1" dirty="0">
              <a:solidFill>
                <a:schemeClr val="accent2"/>
              </a:solidFill>
            </a:endParaRPr>
          </a:p>
          <a:p>
            <a:r>
              <a:rPr lang="en-US" sz="3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Outer Circle:</a:t>
            </a:r>
            <a:r>
              <a:rPr lang="en-US" sz="3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dirty="0" smtClean="0">
                <a:solidFill>
                  <a:schemeClr val="accent2"/>
                </a:solidFill>
              </a:rPr>
              <a:t>gain </a:t>
            </a:r>
            <a:r>
              <a:rPr lang="en-US" sz="3000" b="1" dirty="0">
                <a:solidFill>
                  <a:schemeClr val="accent2"/>
                </a:solidFill>
              </a:rPr>
              <a:t>insights</a:t>
            </a:r>
            <a:r>
              <a:rPr lang="en-US" sz="3000" b="1" dirty="0"/>
              <a:t>, form opinions, and generate questions. </a:t>
            </a:r>
          </a:p>
          <a:p>
            <a:pPr>
              <a:buFontTx/>
              <a:buNone/>
            </a:pPr>
            <a:endParaRPr lang="en-US" sz="3000" b="1" dirty="0"/>
          </a:p>
          <a:p>
            <a:r>
              <a:rPr lang="en-US" sz="3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Everyone:</a:t>
            </a:r>
            <a:r>
              <a:rPr lang="en-US" sz="3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dirty="0"/>
              <a:t>has an opportunity to develop </a:t>
            </a:r>
            <a:r>
              <a:rPr lang="en-US" sz="3000" b="1" dirty="0" smtClean="0"/>
              <a:t>an </a:t>
            </a:r>
            <a:r>
              <a:rPr lang="en-US" sz="3000" b="1" dirty="0">
                <a:solidFill>
                  <a:schemeClr val="accent2"/>
                </a:solidFill>
              </a:rPr>
              <a:t>increased understanding of </a:t>
            </a:r>
            <a:r>
              <a:rPr lang="en-US" sz="3000" b="1" dirty="0" smtClean="0">
                <a:solidFill>
                  <a:schemeClr val="accent2"/>
                </a:solidFill>
              </a:rPr>
              <a:t>various viewpoints</a:t>
            </a:r>
            <a:r>
              <a:rPr lang="en-US" sz="3000" b="1" dirty="0"/>
              <a:t>.</a:t>
            </a:r>
          </a:p>
        </p:txBody>
      </p:sp>
      <p:pic>
        <p:nvPicPr>
          <p:cNvPr id="3074" name="Picture 2" descr="http://images.clipartpanda.com/glasses-clip-art-xigKoAq6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562600"/>
            <a:ext cx="236668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wpclipart.com/education/supplies/pencils/pencils_2/wooden_pencil_horizont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281" y="5743574"/>
            <a:ext cx="2891119" cy="7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843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53400" cy="1752600"/>
          </a:xfrm>
        </p:spPr>
        <p:txBody>
          <a:bodyPr>
            <a:noAutofit/>
          </a:bodyPr>
          <a:lstStyle/>
          <a:p>
            <a:pPr marL="571500" indent="-571500" algn="ctr">
              <a:buFont typeface="Arial" pitchFamily="34" charset="0"/>
              <a:buChar char="•"/>
            </a:pPr>
            <a:r>
              <a:rPr lang="en-US" sz="4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Chart on Page 117 of Springboard</a:t>
            </a:r>
            <a:endParaRPr lang="en-US" sz="45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4343400"/>
            <a:ext cx="8153400" cy="1752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 algn="ctr">
              <a:buFont typeface="Arial" pitchFamily="34" charset="0"/>
              <a:buChar char="•"/>
            </a:pPr>
            <a:r>
              <a:rPr lang="en-US" sz="45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Goals on Page 118 of Springboard</a:t>
            </a:r>
            <a:endParaRPr lang="en-US" sz="45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http://3.bp.blogspot.com/-35GZ-MsRM6o/T7HPQ487vwI/AAAAAAAABSI/-oR4N9_Hmt8/s1600/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570363"/>
            <a:ext cx="6400800" cy="192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807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 for Seminar</a:t>
            </a:r>
            <a:endParaRPr lang="en-US" sz="4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3508977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Review your questions page 117</a:t>
            </a:r>
            <a:br>
              <a:rPr lang="en-US" sz="3500" b="1" dirty="0" smtClean="0"/>
            </a:br>
            <a:endParaRPr lang="en-US" sz="35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Review goals on page 118</a:t>
            </a:r>
            <a:br>
              <a:rPr lang="en-US" sz="3500" b="1" dirty="0" smtClean="0"/>
            </a:br>
            <a:endParaRPr lang="en-US" sz="35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Write new notes that you would like to discuss</a:t>
            </a:r>
            <a:endParaRPr lang="en-US" sz="3500" b="1" dirty="0"/>
          </a:p>
        </p:txBody>
      </p:sp>
      <p:pic>
        <p:nvPicPr>
          <p:cNvPr id="4098" name="Picture 2" descr="http://internet.phillipmartin.info/la_notetak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1" y="4495800"/>
            <a:ext cx="5867400" cy="211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381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096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 TIME!</a:t>
            </a:r>
            <a:br>
              <a:rPr 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Remember Your Roles</a:t>
            </a:r>
            <a:endParaRPr lang="en-US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508977"/>
          </a:xfrm>
        </p:spPr>
        <p:txBody>
          <a:bodyPr>
            <a:normAutofit/>
          </a:bodyPr>
          <a:lstStyle/>
          <a:p>
            <a:r>
              <a:rPr lang="en-US" sz="25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 Circle:</a:t>
            </a:r>
            <a:r>
              <a:rPr lang="en-US" sz="25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500" b="1" dirty="0" smtClean="0"/>
              <a:t>Use chart on page 117 for discussion points</a:t>
            </a:r>
            <a:endParaRPr lang="en-US" sz="2500" b="1" dirty="0"/>
          </a:p>
          <a:p>
            <a:pPr>
              <a:buFontTx/>
              <a:buNone/>
            </a:pPr>
            <a:endParaRPr lang="en-US" sz="2500" b="1" dirty="0">
              <a:solidFill>
                <a:schemeClr val="accent2"/>
              </a:solidFill>
            </a:endParaRPr>
          </a:p>
          <a:p>
            <a:r>
              <a:rPr lang="en-US" sz="25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Outer Circle:</a:t>
            </a:r>
            <a:r>
              <a:rPr lang="en-US" sz="25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500" b="1" dirty="0" smtClean="0"/>
              <a:t>Use chart on page 119 to evaluate</a:t>
            </a:r>
            <a:endParaRPr lang="en-US" sz="2500" b="1" dirty="0"/>
          </a:p>
          <a:p>
            <a:pPr marL="68580" indent="0">
              <a:buNone/>
            </a:pPr>
            <a:endParaRPr lang="en-US" sz="2500" dirty="0"/>
          </a:p>
        </p:txBody>
      </p:sp>
      <p:pic>
        <p:nvPicPr>
          <p:cNvPr id="9218" name="Picture 2" descr="http://nbechsavid.weebly.com/uploads/9/3/5/0/9350230/9626780.png?2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603818"/>
            <a:ext cx="3810000" cy="291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media-cache-ec0.pinimg.com/236x/70/52/47/70524789583d7550c42ae28b84a9ad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06823"/>
            <a:ext cx="1981200" cy="271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502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533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5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digitaldogs.com/wp-content/uploads/2012/08/cat-in-the-hat-jugg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057400"/>
            <a:ext cx="2857500" cy="3956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seussville.com/Educators/assets/eve_re_acr_ame_phot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10166"/>
            <a:ext cx="3733800" cy="357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60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708476"/>
            <a:ext cx="3657599" cy="170216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Socratic Seminar Review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/>
              <a:t>8</a:t>
            </a:r>
            <a:r>
              <a:rPr lang="en-US" b="1" baseline="30000" dirty="0" smtClean="0"/>
              <a:t>th</a:t>
            </a:r>
            <a:r>
              <a:rPr lang="en-US" b="1" dirty="0" smtClean="0"/>
              <a:t> Grade Language Arts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2394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Socratic</a:t>
            </a:r>
            <a:endParaRPr lang="en-US" sz="5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153400" cy="4419600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4000" b="1" dirty="0" smtClean="0"/>
              <a:t>The word </a:t>
            </a:r>
            <a:r>
              <a:rPr lang="en-US" sz="4000" b="1" u="sng" dirty="0" smtClean="0">
                <a:solidFill>
                  <a:srgbClr val="C00000"/>
                </a:solidFill>
              </a:rPr>
              <a:t>Socratic</a:t>
            </a:r>
            <a:r>
              <a:rPr lang="en-US" sz="4000" b="1" dirty="0" smtClean="0"/>
              <a:t> </a:t>
            </a:r>
            <a:r>
              <a:rPr lang="en-US" sz="4000" b="1" dirty="0"/>
              <a:t>is an </a:t>
            </a:r>
            <a:r>
              <a:rPr lang="en-US" sz="4000" b="1" dirty="0" smtClean="0">
                <a:solidFill>
                  <a:srgbClr val="C00000"/>
                </a:solidFill>
              </a:rPr>
              <a:t>adjective</a:t>
            </a:r>
            <a:r>
              <a:rPr lang="en-US" sz="4000" b="1" dirty="0" smtClean="0"/>
              <a:t> formed </a:t>
            </a:r>
            <a:r>
              <a:rPr lang="en-US" sz="4000" b="1" dirty="0"/>
              <a:t>from name of </a:t>
            </a:r>
            <a:r>
              <a:rPr lang="en-US" sz="4000" b="1" dirty="0" smtClean="0"/>
              <a:t>the </a:t>
            </a:r>
            <a:r>
              <a:rPr lang="en-US" sz="4000" b="1" dirty="0" smtClean="0">
                <a:solidFill>
                  <a:srgbClr val="C00000"/>
                </a:solidFill>
              </a:rPr>
              <a:t>philosopher Socrates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  <p:pic>
        <p:nvPicPr>
          <p:cNvPr id="1026" name="Picture 2" descr="http://www.alipso.com/biografias/s/historia-y-vida-de-socrates/foto-socr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581400"/>
            <a:ext cx="1996614" cy="253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3.amazonaws.com/rapgenius/Plato+and+Socrat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601" y="3581399"/>
            <a:ext cx="1895199" cy="2535383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00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Socratic</a:t>
            </a:r>
            <a:endParaRPr lang="en-US" sz="5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4000" b="1" u="sng" dirty="0" smtClean="0">
                <a:solidFill>
                  <a:srgbClr val="C00000"/>
                </a:solidFill>
              </a:rPr>
              <a:t>Socrates</a:t>
            </a:r>
            <a:r>
              <a:rPr lang="en-US" sz="4000" b="1" dirty="0" smtClean="0"/>
              <a:t> was </a:t>
            </a:r>
            <a:r>
              <a:rPr lang="en-US" sz="4000" b="1" dirty="0"/>
              <a:t>famous for </a:t>
            </a:r>
            <a:r>
              <a:rPr lang="en-US" sz="4000" b="1" dirty="0" smtClean="0"/>
              <a:t>using the </a:t>
            </a:r>
            <a:r>
              <a:rPr lang="en-US" sz="4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question-and-answer </a:t>
            </a:r>
            <a:r>
              <a:rPr lang="en-US" sz="4000" b="1" dirty="0" smtClean="0">
                <a:solidFill>
                  <a:srgbClr val="C00000"/>
                </a:solidFill>
              </a:rPr>
              <a:t>method </a:t>
            </a:r>
            <a:r>
              <a:rPr lang="en-US" sz="4000" b="1" dirty="0">
                <a:solidFill>
                  <a:srgbClr val="C00000"/>
                </a:solidFill>
              </a:rPr>
              <a:t>in his search </a:t>
            </a:r>
            <a:r>
              <a:rPr lang="en-US" sz="4000" b="1" dirty="0" smtClean="0">
                <a:solidFill>
                  <a:srgbClr val="C00000"/>
                </a:solidFill>
              </a:rPr>
              <a:t>for truth </a:t>
            </a:r>
            <a:r>
              <a:rPr lang="en-US" sz="4000" b="1" dirty="0">
                <a:solidFill>
                  <a:srgbClr val="C00000"/>
                </a:solidFill>
              </a:rPr>
              <a:t>and </a:t>
            </a:r>
            <a:r>
              <a:rPr lang="en-US" sz="4000" b="1" dirty="0" smtClean="0">
                <a:solidFill>
                  <a:srgbClr val="C00000"/>
                </a:solidFill>
              </a:rPr>
              <a:t>wisdom.</a:t>
            </a:r>
            <a:endParaRPr lang="en-US" sz="4000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http://cdn.simplyknowledge.com/sk/uploads/script/plato/plato-the-master-and-his-student01-Lar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4" t="23998"/>
          <a:stretch/>
        </p:blipFill>
        <p:spPr bwMode="auto">
          <a:xfrm>
            <a:off x="4343400" y="4038600"/>
            <a:ext cx="4065684" cy="2286000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Q&amp;A 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267200"/>
            <a:ext cx="314199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506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</a:t>
            </a:r>
            <a:endParaRPr lang="en-US" sz="5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32429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4000" b="1" dirty="0"/>
              <a:t>A </a:t>
            </a:r>
            <a:r>
              <a:rPr lang="en-US" sz="4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/>
              <a:t>is a term </a:t>
            </a:r>
            <a:r>
              <a:rPr lang="en-US" sz="4000" b="1" dirty="0" smtClean="0"/>
              <a:t>used to </a:t>
            </a:r>
            <a:r>
              <a:rPr lang="en-US" sz="4000" b="1" dirty="0"/>
              <a:t>describe a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of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students engaged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intensive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  <p:pic>
        <p:nvPicPr>
          <p:cNvPr id="8198" name="Picture 6" descr="https://encrypted-tbn1.gstatic.com/images?q=tbn:ANd9GcSQ8vBGLI-UDa_6HMU5Ty1_HFqdACCUH2DyBMwlyKvcSgOpSx2UR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57600"/>
            <a:ext cx="3239643" cy="265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encrypted-tbn2.gstatic.com/images?q=tbn:ANd9GcSG4ziYg7wFG40WvP-WmTiPkbnHco9XJWvsHEK0w5_C5NmIbuiry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82241">
            <a:off x="5484507" y="3606361"/>
            <a:ext cx="1962150" cy="258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792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en-US" sz="5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The Vision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153400" cy="2057400"/>
          </a:xfrm>
        </p:spPr>
        <p:txBody>
          <a:bodyPr/>
          <a:lstStyle/>
          <a:p>
            <a:pPr eaLnBrk="1" hangingPunct="1"/>
            <a:r>
              <a:rPr lang="en-US" altLang="en-US" sz="3000" b="1" dirty="0" smtClean="0">
                <a:effectLst/>
                <a:cs typeface="Times" charset="0"/>
              </a:rPr>
              <a:t>Participants seek </a:t>
            </a:r>
            <a:r>
              <a:rPr lang="en-US" alt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deeper understanding </a:t>
            </a:r>
            <a:r>
              <a:rPr lang="en-US" altLang="en-US" sz="3000" b="1" dirty="0" smtClean="0">
                <a:effectLst/>
                <a:cs typeface="Times" charset="0"/>
              </a:rPr>
              <a:t>of complex ideas through </a:t>
            </a:r>
            <a:r>
              <a:rPr lang="en-US" alt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dialogue or talking</a:t>
            </a:r>
            <a:r>
              <a:rPr lang="en-US" altLang="en-US" sz="3000" b="1" dirty="0" smtClean="0">
                <a:effectLst/>
                <a:cs typeface="Times" charset="0"/>
              </a:rPr>
              <a:t>, rather than by memorizing bits of information.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3505200"/>
            <a:ext cx="8229600" cy="70788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vs. MEMORIZATION </a:t>
            </a:r>
            <a:endParaRPr lang="en-US" sz="4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4" name="Picture 6" descr="http://www.illustrationsof.com/royalty-free-students-clipart-illustration-215436t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81"/>
          <a:stretch/>
        </p:blipFill>
        <p:spPr bwMode="auto">
          <a:xfrm>
            <a:off x="1295400" y="4267200"/>
            <a:ext cx="2438400" cy="207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6" name="Picture 8" descr="http://thumb101.shutterstock.com/display_pic_with_logo/1494104/147561773/stock-vector-two-kids-talking-together-speech-bubble-back-to-school-children-illustration-separate-objects-on-14756177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76800" y="4356017"/>
            <a:ext cx="2289613" cy="203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66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http://www.illustrationsof.com/royalty-free-talking-clipart-illustration-114069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5" b="11397"/>
          <a:stretch/>
        </p:blipFill>
        <p:spPr bwMode="auto">
          <a:xfrm>
            <a:off x="5029200" y="4419600"/>
            <a:ext cx="2567819" cy="200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alt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Remember:</a:t>
            </a:r>
            <a:br>
              <a:rPr lang="en-US" alt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</a:br>
            <a:r>
              <a:rPr lang="en-US" alt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 </a:t>
            </a:r>
            <a:r>
              <a:rPr lang="en-US" alt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It’s Okay to Make Mistakes!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38400"/>
            <a:ext cx="8305800" cy="16764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000" b="1" u="sng" noProof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Students must risk making mistakes in order to learn </a:t>
            </a:r>
            <a:r>
              <a:rPr lang="en-US" altLang="en-US" sz="3000" b="1" noProof="1" smtClean="0">
                <a:effectLst/>
                <a:latin typeface="Century Gothic" pitchFamily="34" charset="0"/>
              </a:rPr>
              <a:t>how to learn to think critically, and work collaboratively. </a:t>
            </a:r>
          </a:p>
        </p:txBody>
      </p:sp>
      <p:pic>
        <p:nvPicPr>
          <p:cNvPr id="3083" name="Picture 11" descr="http://cantinhodoceu.files.wordpress.com/2010/03/missionario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267199"/>
            <a:ext cx="3200400" cy="222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82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2" name="Picture 12" descr="http://www.kidactivities.net/image.axd?picture=2009%2F7%2Festeem+jour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4713767"/>
            <a:ext cx="1600200" cy="168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en-US" sz="50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Four Elements to the Seminar</a:t>
            </a:r>
          </a:p>
        </p:txBody>
      </p:sp>
      <p:sp>
        <p:nvSpPr>
          <p:cNvPr id="3317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3505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en-US" sz="3000" b="1" dirty="0" smtClean="0">
                <a:effectLst/>
              </a:rPr>
              <a:t>An effective seminar consists of four interdependent elements: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en-US" sz="3000" b="1" dirty="0" smtClean="0">
                <a:effectLst/>
              </a:rPr>
              <a:t>	</a:t>
            </a:r>
            <a:r>
              <a:rPr lang="en-US" altLang="en-US" sz="3000" b="1" dirty="0" smtClean="0">
                <a:solidFill>
                  <a:srgbClr val="CC3300"/>
                </a:solidFill>
                <a:effectLst/>
              </a:rPr>
              <a:t>1.	</a:t>
            </a:r>
            <a:r>
              <a:rPr lang="en-US" altLang="en-US" sz="3000" b="1" dirty="0" smtClean="0">
                <a:effectLst/>
              </a:rPr>
              <a:t>the </a:t>
            </a:r>
            <a:r>
              <a:rPr lang="en-US" alt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</a:t>
            </a:r>
            <a:r>
              <a:rPr lang="en-US" altLang="en-US" sz="3000" b="1" dirty="0" smtClean="0">
                <a:effectLst/>
              </a:rPr>
              <a:t> being considered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en-US" sz="3000" b="1" dirty="0" smtClean="0">
                <a:effectLst/>
              </a:rPr>
              <a:t>	</a:t>
            </a:r>
            <a:r>
              <a:rPr lang="en-US" altLang="en-US" sz="3000" b="1" dirty="0" smtClean="0">
                <a:solidFill>
                  <a:srgbClr val="CC3300"/>
                </a:solidFill>
                <a:effectLst/>
              </a:rPr>
              <a:t>2.</a:t>
            </a:r>
            <a:r>
              <a:rPr lang="en-US" altLang="en-US" sz="3000" b="1" dirty="0" smtClean="0">
                <a:effectLst/>
              </a:rPr>
              <a:t>	the </a:t>
            </a:r>
            <a:r>
              <a:rPr lang="en-US" alt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</a:t>
            </a:r>
            <a:r>
              <a:rPr lang="en-US" altLang="en-US" sz="3000" b="1" dirty="0" smtClean="0">
                <a:effectLst/>
              </a:rPr>
              <a:t> raised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en-US" sz="3000" b="1" dirty="0" smtClean="0">
                <a:effectLst/>
              </a:rPr>
              <a:t>	</a:t>
            </a:r>
            <a:r>
              <a:rPr lang="en-US" altLang="en-US" sz="3000" b="1" dirty="0" smtClean="0">
                <a:solidFill>
                  <a:srgbClr val="CC3300"/>
                </a:solidFill>
                <a:effectLst/>
              </a:rPr>
              <a:t>3.</a:t>
            </a:r>
            <a:r>
              <a:rPr lang="en-US" altLang="en-US" sz="3000" b="1" dirty="0" smtClean="0">
                <a:effectLst/>
              </a:rPr>
              <a:t>	the seminar </a:t>
            </a:r>
            <a:r>
              <a:rPr lang="en-US" alt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leader</a:t>
            </a:r>
            <a:r>
              <a:rPr lang="en-US" altLang="en-US" sz="3000" b="1" dirty="0" smtClean="0">
                <a:effectLst/>
              </a:rPr>
              <a:t>, and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en-US" sz="3000" b="1" dirty="0" smtClean="0">
                <a:effectLst/>
              </a:rPr>
              <a:t>	</a:t>
            </a:r>
            <a:r>
              <a:rPr lang="en-US" altLang="en-US" sz="3000" b="1" dirty="0" smtClean="0">
                <a:solidFill>
                  <a:srgbClr val="CC3300"/>
                </a:solidFill>
                <a:effectLst/>
              </a:rPr>
              <a:t>4.</a:t>
            </a:r>
            <a:r>
              <a:rPr lang="en-US" altLang="en-US" sz="3000" b="1" dirty="0" smtClean="0">
                <a:effectLst/>
              </a:rPr>
              <a:t>	the </a:t>
            </a:r>
            <a:r>
              <a:rPr lang="en-US" alt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participants</a:t>
            </a:r>
          </a:p>
        </p:txBody>
      </p:sp>
      <p:pic>
        <p:nvPicPr>
          <p:cNvPr id="5128" name="Picture 8" descr="http://content.mycutegraphics.com/graphics/book/book-pi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209800"/>
            <a:ext cx="22860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comps.gograph.com/questions-on-arrow-signs-who-what-where-when-why-how_gg5678227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8" t="3430" r="15429" b="5760"/>
          <a:stretch/>
        </p:blipFill>
        <p:spPr bwMode="auto">
          <a:xfrm>
            <a:off x="6324600" y="3429000"/>
            <a:ext cx="2094186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09142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79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1530</TotalTime>
  <Words>228</Words>
  <Application>Microsoft Office PowerPoint</Application>
  <PresentationFormat>On-screen Show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DO NOW!</vt:lpstr>
      <vt:lpstr>INDEPENDENT READING</vt:lpstr>
      <vt:lpstr>Socratic Seminar Review</vt:lpstr>
      <vt:lpstr>Socratic</vt:lpstr>
      <vt:lpstr>Socratic</vt:lpstr>
      <vt:lpstr>Seminar</vt:lpstr>
      <vt:lpstr>The Vision</vt:lpstr>
      <vt:lpstr>Remember:  It’s Okay to Make Mistakes!</vt:lpstr>
      <vt:lpstr>Four Elements to the Seminar</vt:lpstr>
      <vt:lpstr>   Remember: This is a Conversation NOT a Debate!</vt:lpstr>
      <vt:lpstr>Seminar Roles</vt:lpstr>
      <vt:lpstr>Chart on Page 117 of Springboard</vt:lpstr>
      <vt:lpstr>Prepare for Seminar</vt:lpstr>
      <vt:lpstr>SEMINAR TIME! Remember Your Roles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Shettle, Meghan</dc:creator>
  <cp:lastModifiedBy>Shettle, Meghan</cp:lastModifiedBy>
  <cp:revision>12</cp:revision>
  <dcterms:created xsi:type="dcterms:W3CDTF">2014-11-26T14:41:16Z</dcterms:created>
  <dcterms:modified xsi:type="dcterms:W3CDTF">2014-12-01T13:13:46Z</dcterms:modified>
</cp:coreProperties>
</file>